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7"/>
  </p:notesMasterIdLst>
  <p:sldIdLst>
    <p:sldId id="34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62" r:id="rId12"/>
    <p:sldId id="358" r:id="rId13"/>
    <p:sldId id="359" r:id="rId14"/>
    <p:sldId id="360" r:id="rId15"/>
    <p:sldId id="361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09" d="100"/>
          <a:sy n="109" d="100"/>
        </p:scale>
        <p:origin x="166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08C48-46E5-4350-9288-E3B04F7520CC}" type="doc">
      <dgm:prSet loTypeId="urn:microsoft.com/office/officeart/2005/8/layout/vList3" loCatId="list" qsTypeId="urn:microsoft.com/office/officeart/2005/8/quickstyle/3d3" qsCatId="3D" csTypeId="urn:microsoft.com/office/officeart/2005/8/colors/accent1_5" csCatId="accent1" phldr="1"/>
      <dgm:spPr/>
    </dgm:pt>
    <dgm:pt modelId="{A988C368-DE9F-4982-BB25-269543E024EF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Candara" panose="020E0502030303020204" pitchFamily="34" charset="0"/>
            </a:rPr>
            <a:t>Maîtriser ses connaissances et construire des compétences (test de positionnement à l’entrée en seconde) </a:t>
          </a:r>
          <a:endParaRPr lang="fr-FR" dirty="0">
            <a:solidFill>
              <a:schemeClr val="tx1"/>
            </a:solidFill>
          </a:endParaRPr>
        </a:p>
      </dgm:t>
    </dgm:pt>
    <dgm:pt modelId="{69E43CA0-ED17-408F-9B24-C0B0B1DF6081}" type="parTrans" cxnId="{D2305710-C092-4D21-8A11-0CD01B80130D}">
      <dgm:prSet/>
      <dgm:spPr/>
      <dgm:t>
        <a:bodyPr/>
        <a:lstStyle/>
        <a:p>
          <a:endParaRPr lang="fr-FR"/>
        </a:p>
      </dgm:t>
    </dgm:pt>
    <dgm:pt modelId="{86517D0B-5580-49FF-B341-2F60C5010026}" type="sibTrans" cxnId="{D2305710-C092-4D21-8A11-0CD01B80130D}">
      <dgm:prSet/>
      <dgm:spPr/>
      <dgm:t>
        <a:bodyPr/>
        <a:lstStyle/>
        <a:p>
          <a:endParaRPr lang="fr-FR"/>
        </a:p>
      </dgm:t>
    </dgm:pt>
    <dgm:pt modelId="{466FD7A2-A692-44B8-B7C3-8B92C8719275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Candara" panose="020E0502030303020204" pitchFamily="34" charset="0"/>
            </a:rPr>
            <a:t>Se projeter sur une poursuite d’études (accompagnement au choix de l’orientation) pour le choix des 3 enseignements de spécialité en première</a:t>
          </a:r>
          <a:endParaRPr lang="fr-FR" dirty="0">
            <a:solidFill>
              <a:schemeClr val="tx1"/>
            </a:solidFill>
          </a:endParaRPr>
        </a:p>
      </dgm:t>
    </dgm:pt>
    <dgm:pt modelId="{BE98A1FE-A2AF-43F7-85A7-16593001A2D1}" type="parTrans" cxnId="{C46DF793-3F15-4589-8757-A3DE649F4E36}">
      <dgm:prSet/>
      <dgm:spPr/>
      <dgm:t>
        <a:bodyPr/>
        <a:lstStyle/>
        <a:p>
          <a:endParaRPr lang="fr-FR"/>
        </a:p>
      </dgm:t>
    </dgm:pt>
    <dgm:pt modelId="{C7C32649-D7E9-41F9-898A-365F4FDA77D1}" type="sibTrans" cxnId="{C46DF793-3F15-4589-8757-A3DE649F4E36}">
      <dgm:prSet/>
      <dgm:spPr/>
      <dgm:t>
        <a:bodyPr/>
        <a:lstStyle/>
        <a:p>
          <a:endParaRPr lang="fr-FR"/>
        </a:p>
      </dgm:t>
    </dgm:pt>
    <dgm:pt modelId="{4BA8DDE8-4CDA-41DE-98CB-22EA8618F54F}" type="pres">
      <dgm:prSet presAssocID="{20108C48-46E5-4350-9288-E3B04F7520CC}" presName="linearFlow" presStyleCnt="0">
        <dgm:presLayoutVars>
          <dgm:dir/>
          <dgm:resizeHandles val="exact"/>
        </dgm:presLayoutVars>
      </dgm:prSet>
      <dgm:spPr/>
    </dgm:pt>
    <dgm:pt modelId="{B339B388-0F20-4E7B-A280-CD35402C3FAF}" type="pres">
      <dgm:prSet presAssocID="{A988C368-DE9F-4982-BB25-269543E024EF}" presName="composite" presStyleCnt="0"/>
      <dgm:spPr/>
    </dgm:pt>
    <dgm:pt modelId="{C594ADCB-62A0-4DA1-956C-5CF31029F898}" type="pres">
      <dgm:prSet presAssocID="{A988C368-DE9F-4982-BB25-269543E024EF}" presName="imgShp" presStyleLbl="fgImgPlace1" presStyleIdx="0" presStyleCnt="2"/>
      <dgm:spPr/>
    </dgm:pt>
    <dgm:pt modelId="{9058B4CC-8250-44EE-AA27-1C3C6E067047}" type="pres">
      <dgm:prSet presAssocID="{A988C368-DE9F-4982-BB25-269543E024EF}" presName="txShp" presStyleLbl="node1" presStyleIdx="0" presStyleCnt="2" custScaleX="1148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889363-0BBD-4368-B068-F55AAE034FB8}" type="pres">
      <dgm:prSet presAssocID="{86517D0B-5580-49FF-B341-2F60C5010026}" presName="spacing" presStyleCnt="0"/>
      <dgm:spPr/>
    </dgm:pt>
    <dgm:pt modelId="{787F7BC8-865D-448C-836F-9D4B78511A17}" type="pres">
      <dgm:prSet presAssocID="{466FD7A2-A692-44B8-B7C3-8B92C8719275}" presName="composite" presStyleCnt="0"/>
      <dgm:spPr/>
    </dgm:pt>
    <dgm:pt modelId="{7636BA2C-153C-467B-832B-F853B3279906}" type="pres">
      <dgm:prSet presAssocID="{466FD7A2-A692-44B8-B7C3-8B92C8719275}" presName="imgShp" presStyleLbl="fgImgPlace1" presStyleIdx="1" presStyleCnt="2"/>
      <dgm:spPr/>
    </dgm:pt>
    <dgm:pt modelId="{9A5104B8-F2B7-471D-BD8E-4549F1592076}" type="pres">
      <dgm:prSet presAssocID="{466FD7A2-A692-44B8-B7C3-8B92C8719275}" presName="txShp" presStyleLbl="node1" presStyleIdx="1" presStyleCnt="2" custScaleX="117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9E0F54-A53B-4361-AD09-BD81C1340009}" type="presOf" srcId="{A988C368-DE9F-4982-BB25-269543E024EF}" destId="{9058B4CC-8250-44EE-AA27-1C3C6E067047}" srcOrd="0" destOrd="0" presId="urn:microsoft.com/office/officeart/2005/8/layout/vList3"/>
    <dgm:cxn modelId="{47EA2411-BE65-48A7-AA97-9F23245BEAF3}" type="presOf" srcId="{20108C48-46E5-4350-9288-E3B04F7520CC}" destId="{4BA8DDE8-4CDA-41DE-98CB-22EA8618F54F}" srcOrd="0" destOrd="0" presId="urn:microsoft.com/office/officeart/2005/8/layout/vList3"/>
    <dgm:cxn modelId="{C46DF793-3F15-4589-8757-A3DE649F4E36}" srcId="{20108C48-46E5-4350-9288-E3B04F7520CC}" destId="{466FD7A2-A692-44B8-B7C3-8B92C8719275}" srcOrd="1" destOrd="0" parTransId="{BE98A1FE-A2AF-43F7-85A7-16593001A2D1}" sibTransId="{C7C32649-D7E9-41F9-898A-365F4FDA77D1}"/>
    <dgm:cxn modelId="{D2305710-C092-4D21-8A11-0CD01B80130D}" srcId="{20108C48-46E5-4350-9288-E3B04F7520CC}" destId="{A988C368-DE9F-4982-BB25-269543E024EF}" srcOrd="0" destOrd="0" parTransId="{69E43CA0-ED17-408F-9B24-C0B0B1DF6081}" sibTransId="{86517D0B-5580-49FF-B341-2F60C5010026}"/>
    <dgm:cxn modelId="{237CDE88-2228-4268-818F-168591B7E346}" type="presOf" srcId="{466FD7A2-A692-44B8-B7C3-8B92C8719275}" destId="{9A5104B8-F2B7-471D-BD8E-4549F1592076}" srcOrd="0" destOrd="0" presId="urn:microsoft.com/office/officeart/2005/8/layout/vList3"/>
    <dgm:cxn modelId="{29E0EA85-483E-42C2-A416-927784FE3E36}" type="presParOf" srcId="{4BA8DDE8-4CDA-41DE-98CB-22EA8618F54F}" destId="{B339B388-0F20-4E7B-A280-CD35402C3FAF}" srcOrd="0" destOrd="0" presId="urn:microsoft.com/office/officeart/2005/8/layout/vList3"/>
    <dgm:cxn modelId="{DD6CE21B-F40B-4370-8BEB-52FD83DD4AAD}" type="presParOf" srcId="{B339B388-0F20-4E7B-A280-CD35402C3FAF}" destId="{C594ADCB-62A0-4DA1-956C-5CF31029F898}" srcOrd="0" destOrd="0" presId="urn:microsoft.com/office/officeart/2005/8/layout/vList3"/>
    <dgm:cxn modelId="{1C7A313C-5CB8-4109-AAFF-301184A6EBDC}" type="presParOf" srcId="{B339B388-0F20-4E7B-A280-CD35402C3FAF}" destId="{9058B4CC-8250-44EE-AA27-1C3C6E067047}" srcOrd="1" destOrd="0" presId="urn:microsoft.com/office/officeart/2005/8/layout/vList3"/>
    <dgm:cxn modelId="{10669380-8F27-4E4F-B1C8-6AFBB7EDA42F}" type="presParOf" srcId="{4BA8DDE8-4CDA-41DE-98CB-22EA8618F54F}" destId="{EA889363-0BBD-4368-B068-F55AAE034FB8}" srcOrd="1" destOrd="0" presId="urn:microsoft.com/office/officeart/2005/8/layout/vList3"/>
    <dgm:cxn modelId="{636916B2-5CDA-4C2F-8F78-153DE3F3A565}" type="presParOf" srcId="{4BA8DDE8-4CDA-41DE-98CB-22EA8618F54F}" destId="{787F7BC8-865D-448C-836F-9D4B78511A17}" srcOrd="2" destOrd="0" presId="urn:microsoft.com/office/officeart/2005/8/layout/vList3"/>
    <dgm:cxn modelId="{86B4F65B-5EB1-48FF-A557-4E8BDB9935C4}" type="presParOf" srcId="{787F7BC8-865D-448C-836F-9D4B78511A17}" destId="{7636BA2C-153C-467B-832B-F853B3279906}" srcOrd="0" destOrd="0" presId="urn:microsoft.com/office/officeart/2005/8/layout/vList3"/>
    <dgm:cxn modelId="{0DD7CC3F-2159-4CB5-BD86-6B15CA40AB44}" type="presParOf" srcId="{787F7BC8-865D-448C-836F-9D4B78511A17}" destId="{9A5104B8-F2B7-471D-BD8E-4549F15920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8B4CC-8250-44EE-AA27-1C3C6E067047}">
      <dsp:nvSpPr>
        <dsp:cNvPr id="0" name=""/>
        <dsp:cNvSpPr/>
      </dsp:nvSpPr>
      <dsp:spPr>
        <a:xfrm rot="10800000">
          <a:off x="1304553" y="1284"/>
          <a:ext cx="7037379" cy="176698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19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Maîtriser ses connaissances et construire des compétences (test de positionnement à l’entrée en seconde) </a:t>
          </a:r>
          <a:endParaRPr lang="fr-FR" sz="2500" kern="1200" dirty="0">
            <a:solidFill>
              <a:schemeClr val="tx1"/>
            </a:solidFill>
          </a:endParaRPr>
        </a:p>
      </dsp:txBody>
      <dsp:txXfrm rot="10800000">
        <a:off x="1746299" y="1284"/>
        <a:ext cx="6595633" cy="1766986"/>
      </dsp:txXfrm>
    </dsp:sp>
    <dsp:sp modelId="{C594ADCB-62A0-4DA1-956C-5CF31029F898}">
      <dsp:nvSpPr>
        <dsp:cNvPr id="0" name=""/>
        <dsp:cNvSpPr/>
      </dsp:nvSpPr>
      <dsp:spPr>
        <a:xfrm>
          <a:off x="875090" y="1284"/>
          <a:ext cx="1766986" cy="1766986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5104B8-F2B7-471D-BD8E-4549F1592076}">
      <dsp:nvSpPr>
        <dsp:cNvPr id="0" name=""/>
        <dsp:cNvSpPr/>
      </dsp:nvSpPr>
      <dsp:spPr>
        <a:xfrm rot="10800000">
          <a:off x="1196524" y="2295729"/>
          <a:ext cx="7181418" cy="176698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19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Se projeter sur une poursuite d’études (accompagnement au choix de l’orientation) pour le choix des 3 enseignements de spécialité en première</a:t>
          </a:r>
          <a:endParaRPr lang="fr-FR" sz="2500" kern="1200" dirty="0">
            <a:solidFill>
              <a:schemeClr val="tx1"/>
            </a:solidFill>
          </a:endParaRPr>
        </a:p>
      </dsp:txBody>
      <dsp:txXfrm rot="10800000">
        <a:off x="1638270" y="2295729"/>
        <a:ext cx="6739672" cy="1766986"/>
      </dsp:txXfrm>
    </dsp:sp>
    <dsp:sp modelId="{7636BA2C-153C-467B-832B-F853B3279906}">
      <dsp:nvSpPr>
        <dsp:cNvPr id="0" name=""/>
        <dsp:cNvSpPr/>
      </dsp:nvSpPr>
      <dsp:spPr>
        <a:xfrm>
          <a:off x="839080" y="2295729"/>
          <a:ext cx="1766986" cy="1766986"/>
        </a:xfrm>
        <a:prstGeom prst="ellipse">
          <a:avLst/>
        </a:prstGeom>
        <a:solidFill>
          <a:schemeClr val="accent1">
            <a:tint val="50000"/>
            <a:alpha val="90000"/>
            <a:hueOff val="41880"/>
            <a:satOff val="-1850"/>
            <a:lumOff val="8025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>
              <a:defRPr sz="1200"/>
            </a:lvl1pPr>
          </a:lstStyle>
          <a:p>
            <a:fld id="{7EE5F4ED-7937-43BA-9B64-F037D07AE98E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8" tIns="46069" rIns="92138" bIns="4606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38" tIns="46069" rIns="92138" bIns="4606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>
              <a:defRPr sz="1200"/>
            </a:lvl1pPr>
          </a:lstStyle>
          <a:p>
            <a:fld id="{81FB4DCF-4EE8-4DBC-8D08-212809F3D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75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4DCF-4EE8-4DBC-8D08-212809F3D3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98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B4DCF-4EE8-4DBC-8D08-212809F3D30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55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EA9E-7156-4711-AB5E-DBFF68D48009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6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F979-D2E8-4FA4-8260-CAA1886237A1}" type="datetime1">
              <a:rPr lang="fr-FR" smtClean="0"/>
              <a:t>10/01/2023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93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807-2DA4-4072-A5BD-D1E268E13B0F}" type="datetime1">
              <a:rPr lang="fr-FR" smtClean="0"/>
              <a:t>10/01/2023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A2A6362-1293-4ED2-A0C0-9C6F78D9DA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93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7C9-10B8-4E84-87BB-FE85C0507D8E}" type="datetime1">
              <a:rPr lang="fr-FR" smtClean="0"/>
              <a:t>10/01/2023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3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D9630D-31B0-4E18-9998-0BE65A2691E8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8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87A9-539F-479C-A85C-FE92F80B9EEE}" type="datetime1">
              <a:rPr lang="fr-FR" smtClean="0"/>
              <a:t>10/01/2023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70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D7F9-B311-4D9D-8154-F5E63044C14F}" type="datetime1">
              <a:rPr lang="fr-FR" smtClean="0"/>
              <a:t>10/01/2023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6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162CCC-8443-455B-960B-AA5D460FAF61}" type="datetime1">
              <a:rPr lang="fr-FR" smtClean="0"/>
              <a:t>10/01/2023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EF6C-B71E-42A4-8616-D8E32EBD87E5}" type="datetime1">
              <a:rPr lang="fr-FR" smtClean="0"/>
              <a:t>10/01/2023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56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7B56-4FD8-4ADF-946F-98A58FD28015}" type="datetime1">
              <a:rPr lang="fr-FR" smtClean="0"/>
              <a:t>10/01/2023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25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AF09-683E-4231-97F2-714DD6E0419B}" type="datetime1">
              <a:rPr lang="fr-FR" smtClean="0"/>
              <a:t>10/01/2023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5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78D6B0-1FF3-4151-B4ED-81F4934B84D0}" type="datetime1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F180447-663A-4380-8A8F-ECAD8ACA3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5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Autofit/>
          </a:bodyPr>
          <a:lstStyle/>
          <a:p>
            <a:r>
              <a:rPr lang="fr-FR" sz="4800" dirty="0" smtClean="0">
                <a:latin typeface="+mn-lt"/>
              </a:rPr>
              <a:t>Diaporama</a:t>
            </a:r>
            <a:br>
              <a:rPr lang="fr-FR" sz="4800" dirty="0" smtClean="0">
                <a:latin typeface="+mn-lt"/>
              </a:rPr>
            </a:br>
            <a:r>
              <a:rPr lang="fr-FR" sz="4800" dirty="0" smtClean="0">
                <a:latin typeface="+mn-lt"/>
              </a:rPr>
              <a:t>Information orientation Post 3ème</a:t>
            </a:r>
            <a:br>
              <a:rPr lang="fr-FR" sz="4800" dirty="0" smtClean="0">
                <a:latin typeface="+mn-lt"/>
              </a:rPr>
            </a:br>
            <a:r>
              <a:rPr lang="fr-FR" sz="4800" dirty="0" smtClean="0">
                <a:latin typeface="+mn-lt"/>
              </a:rPr>
              <a:t>Collège Anne CARTIER</a:t>
            </a:r>
            <a:endParaRPr lang="fr-FR" sz="4800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769"/>
            <a:ext cx="182380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RÃ©sultat de recherche d'images pour &quot;image anne cartie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899592" cy="15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37112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400272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voie générale et technologique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Les enseignements de spécialité en voie générale - Onis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63053"/>
            <a:ext cx="4846340" cy="243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332656"/>
            <a:ext cx="7772400" cy="1609344"/>
          </a:xfrm>
        </p:spPr>
        <p:txBody>
          <a:bodyPr/>
          <a:lstStyle/>
          <a:p>
            <a:r>
              <a:rPr lang="fr-FR" dirty="0" smtClean="0"/>
              <a:t>Nouvelle seconde, les objectifs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10597870"/>
              </p:ext>
            </p:extLst>
          </p:nvPr>
        </p:nvGraphicFramePr>
        <p:xfrm>
          <a:off x="-468560" y="2060848"/>
          <a:ext cx="9217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68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18157" y="207735"/>
            <a:ext cx="6589199" cy="1280890"/>
          </a:xfrm>
        </p:spPr>
        <p:txBody>
          <a:bodyPr>
            <a:normAutofit/>
          </a:bodyPr>
          <a:lstStyle/>
          <a:p>
            <a:r>
              <a:rPr lang="fr-FR" dirty="0" smtClean="0"/>
              <a:t>Architecture de la nouvelle seconde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51520" y="1398632"/>
            <a:ext cx="2376264" cy="5472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Enseignements communs</a:t>
            </a: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30255" y="1385392"/>
            <a:ext cx="2232248" cy="5472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Accompagnement</a:t>
            </a: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862503" y="1403414"/>
            <a:ext cx="1944216" cy="5472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Enseignement optionnel facultatif général</a:t>
            </a: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806719" y="1385392"/>
            <a:ext cx="1944216" cy="5472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Enseignement optionnel facultatif technologique</a:t>
            </a: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95536" y="2204864"/>
            <a:ext cx="2088232" cy="4176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Maths 4h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Français 4h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Histoire géographie 3h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EMC 30 min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LV A et LV B 5h30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EPS 2h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SES 1h30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Sciences numériques et technologie 1h30</a:t>
            </a:r>
            <a:endParaRPr lang="fr-FR" sz="1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771800" y="2204864"/>
            <a:ext cx="1944216" cy="1584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Personnalisé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6918" y="4005064"/>
            <a:ext cx="1872208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 de classe</a:t>
            </a:r>
            <a:endParaRPr lang="fr-FR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740914" y="4801271"/>
            <a:ext cx="1944216" cy="1584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choix de l’orientation</a:t>
            </a:r>
            <a:endParaRPr lang="fr-FR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29393" y="2564904"/>
            <a:ext cx="1800200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Arts plastiques, musique, théâtre 3h 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929393" y="3717032"/>
            <a:ext cx="1800200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Latin ou grec 3h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939629" y="4922585"/>
            <a:ext cx="1800200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LVC Italien, Espagnol ou autre 3h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6873609" y="2468134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Biotechnologies 1h30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873609" y="3161650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Sciences et laboratoire 1h30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6873609" y="3855167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 et gestion 1h30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872115" y="4545738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Sciences de l’ingénieur 1h30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871453" y="5242200"/>
            <a:ext cx="180020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Santé et social 1h30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871453" y="5939610"/>
            <a:ext cx="1800200" cy="8743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Création et innovation technologique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1h30</a:t>
            </a:r>
            <a:endParaRPr lang="fr-FR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5" y="-1"/>
            <a:ext cx="1194630" cy="132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71600" y="515996"/>
            <a:ext cx="7772400" cy="1609344"/>
          </a:xfrm>
        </p:spPr>
        <p:txBody>
          <a:bodyPr>
            <a:normAutofit/>
          </a:bodyPr>
          <a:lstStyle/>
          <a:p>
            <a:r>
              <a:rPr lang="fr-FR" dirty="0" smtClean="0"/>
              <a:t>Point sur l’enseignement optionnel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59632" y="1844824"/>
            <a:ext cx="6698704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100" dirty="0"/>
              <a:t>Un élève pourra choisir au maximum 1 enseignement optionnel dans chaque catégorie </a:t>
            </a:r>
          </a:p>
          <a:p>
            <a:r>
              <a:rPr lang="fr-FR" sz="2100" b="1" dirty="0" smtClean="0"/>
              <a:t>Exemple</a:t>
            </a:r>
            <a:r>
              <a:rPr lang="fr-FR" sz="2100" dirty="0" smtClean="0"/>
              <a:t> </a:t>
            </a:r>
            <a:r>
              <a:rPr lang="fr-FR" sz="2100" dirty="0"/>
              <a:t>: LV C </a:t>
            </a:r>
            <a:r>
              <a:rPr lang="fr-FR" sz="2100" dirty="0" smtClean="0"/>
              <a:t>Chinois + Sciences </a:t>
            </a:r>
            <a:r>
              <a:rPr lang="fr-FR" sz="2100" dirty="0"/>
              <a:t>et Laboratoire. </a:t>
            </a:r>
          </a:p>
          <a:p>
            <a:pPr algn="just"/>
            <a:r>
              <a:rPr lang="fr-FR" sz="2100" dirty="0" smtClean="0"/>
              <a:t>Un </a:t>
            </a:r>
            <a:r>
              <a:rPr lang="fr-FR" sz="2100" dirty="0"/>
              <a:t>élève pourra ne suivre aucun enseignement optionnel. </a:t>
            </a:r>
          </a:p>
          <a:p>
            <a:pPr algn="just"/>
            <a:r>
              <a:rPr lang="fr-FR" sz="2100" dirty="0" smtClean="0"/>
              <a:t>Seuls </a:t>
            </a:r>
            <a:r>
              <a:rPr lang="fr-FR" sz="2100" dirty="0"/>
              <a:t>le latin et le grec, s’ils n’ont pas été choisis dans le premier enseignement optionnel, pourront-être pris en plus. </a:t>
            </a:r>
          </a:p>
          <a:p>
            <a:pPr algn="just"/>
            <a:r>
              <a:rPr lang="fr-FR" sz="2100" b="1" dirty="0" smtClean="0"/>
              <a:t>Exemple</a:t>
            </a:r>
            <a:r>
              <a:rPr lang="fr-FR" sz="2100" dirty="0" smtClean="0"/>
              <a:t> </a:t>
            </a:r>
            <a:r>
              <a:rPr lang="fr-FR" sz="2100" dirty="0"/>
              <a:t>: l’élève ci-dessus pourra prendre en plus du latin </a:t>
            </a:r>
            <a:r>
              <a:rPr lang="fr-FR" sz="2100" dirty="0" smtClean="0"/>
              <a:t>(sauf incompatibilité emploi du temps)</a:t>
            </a:r>
          </a:p>
          <a:p>
            <a:pPr algn="just"/>
            <a:r>
              <a:rPr lang="fr-FR" sz="2100" dirty="0" smtClean="0"/>
              <a:t>Possibilité d’un enseignement d’approfondissement en langue vivante selon les établissements (Anglais, italien, allemand européens par exemple)</a:t>
            </a:r>
            <a:endParaRPr lang="fr-FR" sz="2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5" y="-1"/>
            <a:ext cx="1194630" cy="132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0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354013"/>
            <a:ext cx="7272362" cy="1130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La voie technologique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en 1</a:t>
            </a:r>
            <a:r>
              <a:rPr lang="fr-FR" baseline="30000" dirty="0">
                <a:solidFill>
                  <a:schemeClr val="tx1"/>
                </a:solidFill>
              </a:rPr>
              <a:t>re</a:t>
            </a:r>
            <a:r>
              <a:rPr lang="fr-FR" dirty="0">
                <a:solidFill>
                  <a:schemeClr val="tx1"/>
                </a:solidFill>
              </a:rPr>
              <a:t> et Terminale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6049" y="1609723"/>
            <a:ext cx="3960813" cy="2419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marL="177800" indent="-177800" fontAlgn="auto">
              <a:spcAft>
                <a:spcPts val="0"/>
              </a:spcAft>
              <a:defRPr/>
            </a:pPr>
            <a:r>
              <a:rPr lang="fr-FR" dirty="0"/>
              <a:t>Tous les élèves suivent des enseignements communs :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Français / Philosophie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Histoire – géographie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Enseignement moral et civique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Langue vivante A et langue vivante B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Education physique et sportive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Mathématiques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60570" y="4147696"/>
            <a:ext cx="41259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Chaque série permet d’approfondir des enseignements de spécialité concrets et pratiques pour bien préparer aux études supérieures.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dirty="0">
                <a:solidFill>
                  <a:srgbClr val="000000"/>
                </a:solidFill>
              </a:rPr>
              <a:t>Les sites et documents de l’ONISEP donnent la carte des séries proposées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6483" y="1609723"/>
            <a:ext cx="4824412" cy="4789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Les élèves suivent des enseignements de spécialité de la série choisie :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ST2S : </a:t>
            </a:r>
            <a:r>
              <a:rPr lang="fr-FR" sz="1500" dirty="0"/>
              <a:t>Sciences et technologies de la santé et du social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STL : </a:t>
            </a:r>
            <a:r>
              <a:rPr lang="fr-FR" sz="1500" dirty="0"/>
              <a:t>Sciences et technologies de laboratoire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STD2A : </a:t>
            </a:r>
            <a:r>
              <a:rPr lang="fr-FR" sz="1500" dirty="0"/>
              <a:t>Sciences et technologies du design et des arts appliqués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STI2D : </a:t>
            </a:r>
            <a:r>
              <a:rPr lang="fr-FR" sz="1500" dirty="0"/>
              <a:t>Sciences et technologies de l’industrie et du développement durable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STMG : </a:t>
            </a:r>
            <a:r>
              <a:rPr lang="fr-FR" sz="1500" dirty="0"/>
              <a:t>Sciences et technologies du management et de la gestion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STHR : </a:t>
            </a:r>
            <a:r>
              <a:rPr lang="fr-FR" sz="1500" dirty="0"/>
              <a:t>Sciences et technologies de l’hôtellerie et de la restauration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TMD : </a:t>
            </a:r>
            <a:r>
              <a:rPr lang="fr-FR" sz="1500" dirty="0"/>
              <a:t>Techniques de la musique et de la danse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STAV : </a:t>
            </a:r>
            <a:r>
              <a:rPr lang="fr-FR" sz="1500" dirty="0"/>
              <a:t>Sciences et technologies de l’agronomie et du vivant (dans les lycées agricoles uniquement)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6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54013"/>
            <a:ext cx="7488386" cy="1130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La voie </a:t>
            </a:r>
            <a:r>
              <a:rPr lang="fr-FR" dirty="0" smtClean="0">
                <a:solidFill>
                  <a:schemeClr val="tx1"/>
                </a:solidFill>
              </a:rPr>
              <a:t>GENERALE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en 1</a:t>
            </a:r>
            <a:r>
              <a:rPr lang="fr-FR" baseline="30000" dirty="0">
                <a:solidFill>
                  <a:schemeClr val="tx1"/>
                </a:solidFill>
              </a:rPr>
              <a:t>re</a:t>
            </a:r>
            <a:r>
              <a:rPr lang="fr-FR" dirty="0">
                <a:solidFill>
                  <a:schemeClr val="tx1"/>
                </a:solidFill>
              </a:rPr>
              <a:t> et Terminale</a:t>
            </a: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A15E69-894C-4BBC-9FD7-D4283571C8B2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5100" y="1628800"/>
            <a:ext cx="3960813" cy="2419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Tous les élèves suivent des enseignements communs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Français / Philosophie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Histoire – géographie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Enseignement moral et civique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Langue vivante A et langue vivante B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Education physique et sportive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FR" dirty="0"/>
              <a:t>Enseignement scientifique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82549" y="4192637"/>
            <a:ext cx="41259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Les enseignements de spécialité permettent d’approfondir ce qui motive et qui prépare à l’enseignement supérieur</a:t>
            </a:r>
            <a:r>
              <a:rPr lang="fr-FR" altLang="fr-FR" dirty="0">
                <a:latin typeface="Calibri" panose="020F0502020204030204" pitchFamily="34" charset="0"/>
              </a:rPr>
              <a:t>. </a:t>
            </a:r>
          </a:p>
          <a:p>
            <a:pPr algn="ctr" eaLnBrk="1" hangingPunct="1">
              <a:buClr>
                <a:srgbClr val="EE7444"/>
              </a:buClr>
              <a:buFontTx/>
              <a:buNone/>
            </a:pPr>
            <a:r>
              <a:rPr lang="fr-FR" altLang="fr-FR" dirty="0">
                <a:solidFill>
                  <a:srgbClr val="000000"/>
                </a:solidFill>
              </a:rPr>
              <a:t>Les sites et documents de l’ONISEP donnent la carte des enseignements de spécialité proposés dans les établissements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11638" y="1628800"/>
            <a:ext cx="4824412" cy="4721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Les élèves suivent des enseignements de spécialité 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Arts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Humanités, littérature et philosophie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Littérature et langues et cultures de l’Antiquité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Langues, littératures et cultures étrangères et régionales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Histoire-géographie, géopolitique et sciences politiques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Sciences économiques et sociales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Mathématiques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Physique-chimie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Sciences de la vie et de la Terre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Sciences de l’ingénieur</a:t>
            </a:r>
          </a:p>
          <a:p>
            <a:pPr marL="177800" lvl="1" indent="-177800" fontAlgn="auto">
              <a:spcAft>
                <a:spcPts val="0"/>
              </a:spcAft>
              <a:defRPr/>
            </a:pPr>
            <a:r>
              <a:rPr lang="fr-FR" dirty="0"/>
              <a:t>Biologie-écologie (lycées agricoles)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6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str-delcom\BAC 2021\INFOS 3ème\PPT\extrait_8p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51" b="53725"/>
          <a:stretch>
            <a:fillRect/>
          </a:stretch>
        </p:blipFill>
        <p:spPr bwMode="auto">
          <a:xfrm>
            <a:off x="395536" y="1052736"/>
            <a:ext cx="84709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4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M:\str-delcom\BAC 2021\INFOS 3ème\PPT\extrait_8p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616"/>
          <a:stretch>
            <a:fillRect/>
          </a:stretch>
        </p:blipFill>
        <p:spPr bwMode="auto">
          <a:xfrm>
            <a:off x="755576" y="836712"/>
            <a:ext cx="7662650" cy="537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7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7320" y="2013133"/>
            <a:ext cx="7464547" cy="2262781"/>
          </a:xfrm>
        </p:spPr>
        <p:txBody>
          <a:bodyPr/>
          <a:lstStyle/>
          <a:p>
            <a:r>
              <a:rPr lang="fr-FR" dirty="0" smtClean="0"/>
              <a:t>La voie professionnelle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9543" y="4437112"/>
            <a:ext cx="6600451" cy="1126283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Arial Black" panose="020B0A04020102020204" pitchFamily="34" charset="0"/>
              </a:rPr>
              <a:t>Se former aux métiers de demain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ormation : La transformation de la voie professionnelle – Portail Economie  Gestion en Lycée Professio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886257" cy="272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4621" y="451504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voie professionnelle</a:t>
            </a:r>
            <a:br>
              <a:rPr lang="fr-FR" dirty="0"/>
            </a:br>
            <a:r>
              <a:rPr lang="fr-FR" sz="1800" dirty="0"/>
              <a:t>pour se former aux métiers de demain</a:t>
            </a: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55576" y="2060848"/>
            <a:ext cx="7931150" cy="4248150"/>
          </a:xfrm>
        </p:spPr>
        <p:txBody>
          <a:bodyPr>
            <a:normAutofit lnSpcReduction="10000"/>
          </a:bodyPr>
          <a:lstStyle/>
          <a:p>
            <a:pPr algn="just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 b="1" dirty="0" smtClean="0"/>
              <a:t>La voie professionnelle permet aux élèves de suivre des enseignements concrets pour apprendre un métier rapidement.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2000" dirty="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 b="1" dirty="0" smtClean="0"/>
              <a:t>Deux diplômes professionnels peuvent être préparés :</a:t>
            </a:r>
          </a:p>
          <a:p>
            <a:pPr lvl="1" algn="just" fontAlgn="base">
              <a:spcAft>
                <a:spcPct val="0"/>
              </a:spcAft>
            </a:pPr>
            <a:r>
              <a:rPr lang="fr-FR" altLang="fr-FR" sz="1600" dirty="0" smtClean="0"/>
              <a:t>Le CAP, en 2 ans, pour une insertion immédiate dans l’emploi ou une poursuite d’études;</a:t>
            </a:r>
          </a:p>
          <a:p>
            <a:pPr lvl="1" algn="just" fontAlgn="base">
              <a:spcAft>
                <a:spcPct val="0"/>
              </a:spcAft>
            </a:pPr>
            <a:r>
              <a:rPr lang="fr-FR" altLang="fr-FR" sz="1600" dirty="0" smtClean="0"/>
              <a:t>Le baccalauréat professionnel, en 3 ans, pour s’insérer dans l’emploi ou poursuivre des études supérieures.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2000" dirty="0" smtClean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2000" b="1" dirty="0" smtClean="0"/>
              <a:t>La formation peut être suivie :</a:t>
            </a:r>
          </a:p>
          <a:p>
            <a:pPr lvl="1" algn="just" fontAlgn="base">
              <a:spcAft>
                <a:spcPct val="0"/>
              </a:spcAft>
            </a:pPr>
            <a:r>
              <a:rPr lang="fr-FR" altLang="fr-FR" sz="1600" dirty="0" smtClean="0"/>
              <a:t>Sous statut scolaire dans un lycée, avec des périodes de stage en entreprise chaque année ;</a:t>
            </a:r>
          </a:p>
          <a:p>
            <a:pPr lvl="1" algn="just" fontAlgn="base">
              <a:spcAft>
                <a:spcPct val="0"/>
              </a:spcAft>
            </a:pPr>
            <a:r>
              <a:rPr lang="fr-FR" altLang="fr-FR" sz="1600" dirty="0" smtClean="0"/>
              <a:t>En apprentissage dans un lycée ou dans un CFA, avec un contrat de travail auprès d’un employeur.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13F058-2466-4920-9090-069F6FDDEB17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4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423662"/>
            <a:ext cx="7772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3717" y="2060848"/>
            <a:ext cx="8088312" cy="419100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/>
              <a:buNone/>
              <a:defRPr/>
            </a:pPr>
            <a:r>
              <a:rPr lang="fr-FR" sz="2000" dirty="0"/>
              <a:t>Le lycée professionnel se transforme pour préparer les élèves aux métiers d’avenir et leur transmettre des savoir-faire d’excellence.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  <a:p>
            <a:pPr marL="0" indent="0"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 nouvelles manières d’apprendre</a:t>
            </a:r>
          </a:p>
          <a:p>
            <a:pPr marL="0" indent="0">
              <a:buFont typeface="Arial"/>
              <a:buNone/>
              <a:defRPr/>
            </a:pPr>
            <a:endParaRPr lang="fr-FR" sz="2000" dirty="0"/>
          </a:p>
          <a:p>
            <a:pPr algn="just">
              <a:defRPr/>
            </a:pPr>
            <a:r>
              <a:rPr lang="fr-FR" sz="2000" dirty="0"/>
              <a:t>Des enseignements généraux plus concrets en lien avec les métiers, où des professeurs d’enseignements généraux et professionnels animent ensemble les séances de travail </a:t>
            </a:r>
            <a:r>
              <a:rPr lang="fr-FR" sz="2000" dirty="0" smtClean="0"/>
              <a:t>(</a:t>
            </a:r>
            <a:r>
              <a:rPr lang="fr-FR" sz="2000" dirty="0" err="1" smtClean="0"/>
              <a:t>co</a:t>
            </a:r>
            <a:r>
              <a:rPr lang="fr-FR" sz="2000" dirty="0" smtClean="0"/>
              <a:t>-animation) ;</a:t>
            </a:r>
            <a:endParaRPr lang="fr-FR" sz="2000" dirty="0"/>
          </a:p>
          <a:p>
            <a:pPr>
              <a:defRPr/>
            </a:pPr>
            <a:endParaRPr lang="fr-FR" sz="2000" dirty="0"/>
          </a:p>
          <a:p>
            <a:pPr algn="just">
              <a:defRPr/>
            </a:pPr>
            <a:r>
              <a:rPr lang="fr-FR" sz="2000" dirty="0"/>
              <a:t>Un </a:t>
            </a:r>
            <a:r>
              <a:rPr lang="fr-FR" sz="2000" dirty="0" smtClean="0"/>
              <a:t>chef-d’œuvre (à partir de la classe de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) à </a:t>
            </a:r>
            <a:r>
              <a:rPr lang="fr-FR" sz="2000" dirty="0"/>
              <a:t>réaliser et à présenter </a:t>
            </a:r>
            <a:r>
              <a:rPr lang="fr-FR" sz="2000" dirty="0" smtClean="0"/>
              <a:t>à l’examen (BAC ou CAP), </a:t>
            </a:r>
            <a:r>
              <a:rPr lang="fr-FR" sz="2000" dirty="0"/>
              <a:t>témoin des compétences acquises par les élèves au cours de leur cursus </a:t>
            </a: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C9EB37-26B7-408F-BFF0-B1B3B112D8FE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5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71600" y="1938687"/>
            <a:ext cx="7931150" cy="4537075"/>
          </a:xfrm>
        </p:spPr>
        <p:txBody>
          <a:bodyPr>
            <a:normAutofit lnSpcReduction="10000"/>
          </a:bodyPr>
          <a:lstStyle/>
          <a:p>
            <a:pPr marL="0" indent="0">
              <a:buFont typeface="Arial"/>
              <a:buNone/>
              <a:defRPr/>
            </a:pPr>
            <a:r>
              <a:rPr lang="fr-FR" sz="2800" dirty="0">
                <a:solidFill>
                  <a:schemeClr val="accent2"/>
                </a:solidFill>
              </a:rPr>
              <a:t>Des parcours plus personnalisés</a:t>
            </a:r>
          </a:p>
          <a:p>
            <a:pPr>
              <a:defRPr/>
            </a:pPr>
            <a:endParaRPr lang="fr-FR" sz="2000" dirty="0"/>
          </a:p>
          <a:p>
            <a:pPr algn="just">
              <a:defRPr/>
            </a:pPr>
            <a:r>
              <a:rPr lang="fr-FR" sz="2000" dirty="0"/>
              <a:t>Des parcours plus progressifs grâce à des classes de seconde par familles de métiers : les élèves choisissent un secteur d’activité en fin de 3</a:t>
            </a:r>
            <a:r>
              <a:rPr lang="fr-FR" sz="2000" baseline="30000" dirty="0"/>
              <a:t>ème</a:t>
            </a:r>
            <a:r>
              <a:rPr lang="fr-FR" sz="2000" dirty="0"/>
              <a:t>, puis choisissent leur spécialité de baccalauréat à la fin de la 2</a:t>
            </a:r>
            <a:r>
              <a:rPr lang="fr-FR" sz="2000" baseline="30000" dirty="0"/>
              <a:t>de</a:t>
            </a:r>
            <a:r>
              <a:rPr lang="fr-FR" sz="2000" dirty="0"/>
              <a:t>, avec une meilleure connaissance des métiers ;</a:t>
            </a:r>
          </a:p>
          <a:p>
            <a:pPr algn="just">
              <a:defRPr/>
            </a:pPr>
            <a:endParaRPr lang="fr-FR" sz="2000" dirty="0"/>
          </a:p>
          <a:p>
            <a:pPr algn="just">
              <a:defRPr/>
            </a:pPr>
            <a:r>
              <a:rPr lang="fr-FR" sz="2000" dirty="0"/>
              <a:t>Plus d’accompagnement : </a:t>
            </a:r>
            <a:r>
              <a:rPr lang="fr-FR" sz="2000" dirty="0" smtClean="0"/>
              <a:t>100 heures </a:t>
            </a:r>
            <a:r>
              <a:rPr lang="fr-FR" sz="2000" dirty="0"/>
              <a:t>par an pour consolider les apprentissages, se renforcer en français et mathématiques, et construire son projet d’avenir ;</a:t>
            </a:r>
          </a:p>
          <a:p>
            <a:pPr algn="just">
              <a:defRPr/>
            </a:pPr>
            <a:endParaRPr lang="fr-FR" sz="2000" dirty="0"/>
          </a:p>
          <a:p>
            <a:pPr algn="just">
              <a:defRPr/>
            </a:pPr>
            <a:r>
              <a:rPr lang="fr-FR" sz="2000" dirty="0"/>
              <a:t>Des passerelles entre l’apprentissage et le statut scolaire pour construire un cursus au plus près des besoins de l’élève.</a:t>
            </a:r>
          </a:p>
          <a:p>
            <a:pPr>
              <a:defRPr/>
            </a:pPr>
            <a:endParaRPr lang="fr-FR" sz="2000" dirty="0"/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2C2949-1C4A-4640-921D-DB923BA1BFE1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fr-FR" altLang="fr-FR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71600" y="423662"/>
            <a:ext cx="7772400" cy="16093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La transformation de la voie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5582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9211" y="228600"/>
            <a:ext cx="7772400" cy="1609344"/>
          </a:xfrm>
        </p:spPr>
        <p:txBody>
          <a:bodyPr/>
          <a:lstStyle/>
          <a:p>
            <a:r>
              <a:rPr lang="fr-FR" dirty="0" smtClean="0"/>
              <a:t>Les familles de métiers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2A6362-1293-4ED2-A0C0-9C6F78D9DAF6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533" y="-129517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01370"/>
              </p:ext>
            </p:extLst>
          </p:nvPr>
        </p:nvGraphicFramePr>
        <p:xfrm>
          <a:off x="610733" y="19050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3275232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82107166"/>
                    </a:ext>
                  </a:extLst>
                </a:gridCol>
              </a:tblGrid>
              <a:tr h="305001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 familles de métiers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46497"/>
                  </a:ext>
                </a:extLst>
              </a:tr>
              <a:tr h="334493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L’AÉRONAUTIQUE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L’ALIMENTATION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21312"/>
                  </a:ext>
                </a:extLst>
              </a:tr>
              <a:tr h="533751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L’HÔTELLERIE ET RESTAURATION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BEAUTÉ ET DU BIEN-ÊTRE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7853"/>
                  </a:ext>
                </a:extLst>
              </a:tr>
              <a:tr h="310600">
                <a:tc rowSpan="2"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construction durable du batiment et des travaux publics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MER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987736"/>
                  </a:ext>
                </a:extLst>
              </a:tr>
              <a:tr h="4519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relation client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95927"/>
                  </a:ext>
                </a:extLst>
              </a:tr>
              <a:tr h="762502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des études et de</a:t>
                      </a:r>
                      <a:r>
                        <a:rPr lang="fr-FR" sz="1800" b="0" i="0" kern="1200" cap="all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modélisation numérique du batiment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des industries graphiques et de la communication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14486"/>
                  </a:ext>
                </a:extLst>
              </a:tr>
              <a:tr h="305001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</a:t>
                      </a:r>
                      <a:r>
                        <a:rPr lang="fr-FR" dirty="0" smtClean="0"/>
                        <a:t> DE LA</a:t>
                      </a:r>
                      <a:r>
                        <a:rPr lang="fr-FR" baseline="0" dirty="0" smtClean="0"/>
                        <a:t> GESTION ADMINISTRATIVE, DU TRANSPORT ET DE LA LOGISTIQUE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8926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0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2A6362-1293-4ED2-A0C0-9C6F78D9DAF6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7943"/>
              </p:ext>
            </p:extLst>
          </p:nvPr>
        </p:nvGraphicFramePr>
        <p:xfrm>
          <a:off x="626312" y="1930597"/>
          <a:ext cx="7992888" cy="363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332752324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182107166"/>
                    </a:ext>
                  </a:extLst>
                </a:gridCol>
              </a:tblGrid>
              <a:tr h="32117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 familles de métiers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46497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l’alimentation – bio – industrie - laboratoire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nature – jardin – paysage - forêts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21312"/>
                  </a:ext>
                </a:extLst>
              </a:tr>
              <a:tr h="435857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des productions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du conseil vente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7853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maintenance des matériels et des véhicules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 la réalisation de produits mécaniques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987736"/>
                  </a:ext>
                </a:extLst>
              </a:tr>
              <a:tr h="562047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De</a:t>
                      </a:r>
                      <a:r>
                        <a:rPr lang="fr-FR" sz="1800" b="0" i="0" kern="1200" cap="all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l’agencement, de la menuiserie et de l’ameublement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du numérique et de la transition énergétique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14486"/>
                  </a:ext>
                </a:extLst>
              </a:tr>
              <a:tr h="802924">
                <a:tc>
                  <a:txBody>
                    <a:bodyPr/>
                    <a:lstStyle/>
                    <a:p>
                      <a:r>
                        <a:rPr lang="fr-FR" sz="1800" b="0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MÉTIERS du pilotage, de la maintenance d’installations automatisées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8926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6" y="-1"/>
            <a:ext cx="1266637" cy="14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09211" y="228600"/>
            <a:ext cx="7772400" cy="1609344"/>
          </a:xfrm>
        </p:spPr>
        <p:txBody>
          <a:bodyPr/>
          <a:lstStyle/>
          <a:p>
            <a:r>
              <a:rPr lang="fr-FR" dirty="0" smtClean="0"/>
              <a:t>Les familles de métiers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7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ype de bois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1979</TotalTime>
  <Words>997</Words>
  <Application>Microsoft Office PowerPoint</Application>
  <PresentationFormat>Affichage à l'écran (4:3)</PresentationFormat>
  <Paragraphs>211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 Italic</vt:lpstr>
      <vt:lpstr>Calibri</vt:lpstr>
      <vt:lpstr>Candara</vt:lpstr>
      <vt:lpstr>Georgia</vt:lpstr>
      <vt:lpstr>Roboto</vt:lpstr>
      <vt:lpstr>Trebuchet MS</vt:lpstr>
      <vt:lpstr>Verdana</vt:lpstr>
      <vt:lpstr>Wingdings</vt:lpstr>
      <vt:lpstr>Type de bois</vt:lpstr>
      <vt:lpstr>Diaporama Information orientation Post 3ème Collège Anne CARTIER</vt:lpstr>
      <vt:lpstr>Présentation PowerPoint</vt:lpstr>
      <vt:lpstr>Présentation PowerPoint</vt:lpstr>
      <vt:lpstr>La voie professionnelle</vt:lpstr>
      <vt:lpstr>La voie professionnelle pour se former aux métiers de demain</vt:lpstr>
      <vt:lpstr>La transformation de la voie professionnelle</vt:lpstr>
      <vt:lpstr>La transformation de la voie professionnelle</vt:lpstr>
      <vt:lpstr>Les familles de métiers</vt:lpstr>
      <vt:lpstr>Les familles de métiers</vt:lpstr>
      <vt:lpstr>La voie générale et technologique</vt:lpstr>
      <vt:lpstr>Nouvelle seconde, les objectifs</vt:lpstr>
      <vt:lpstr>Architecture de la nouvelle seconde</vt:lpstr>
      <vt:lpstr>Point sur l’enseignement optionnel</vt:lpstr>
      <vt:lpstr>La voie technologique en 1re et Terminale</vt:lpstr>
      <vt:lpstr>La voie GENERALE en 1re et Terminale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VALIAU</dc:creator>
  <cp:lastModifiedBy>Asus</cp:lastModifiedBy>
  <cp:revision>157</cp:revision>
  <cp:lastPrinted>2020-01-14T15:03:20Z</cp:lastPrinted>
  <dcterms:created xsi:type="dcterms:W3CDTF">2011-12-11T20:00:04Z</dcterms:created>
  <dcterms:modified xsi:type="dcterms:W3CDTF">2023-01-10T14:58:54Z</dcterms:modified>
</cp:coreProperties>
</file>